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0" r:id="rId15"/>
    <p:sldId id="271" r:id="rId16"/>
    <p:sldId id="273" r:id="rId17"/>
    <p:sldId id="274" r:id="rId1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96" autoAdjust="0"/>
    <p:restoredTop sz="94683" autoAdjust="0"/>
  </p:normalViewPr>
  <p:slideViewPr>
    <p:cSldViewPr snapToGrid="0">
      <p:cViewPr varScale="1">
        <p:scale>
          <a:sx n="101" d="100"/>
          <a:sy n="101" d="100"/>
        </p:scale>
        <p:origin x="69" y="315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ECB2DB-01D9-49AC-991D-BEA3C48C3DD1}" type="datetimeFigureOut">
              <a:rPr lang="ko-KR" altLang="en-US" smtClean="0"/>
              <a:t>2020-01-26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231584-6C1D-4E14-AC10-92F8CBC087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82361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231584-6C1D-4E14-AC10-92F8CBC0877D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03899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0ADE27-C206-46AD-8418-21DEAAE2B2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55A722F-DDA6-4D04-B17F-094640F712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E9EDEAB-65E4-4617-AD28-A657B8601B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80557-819D-4EA1-BD64-AC4972CBCFBD}" type="datetimeFigureOut">
              <a:rPr lang="ko-KR" altLang="en-US" smtClean="0"/>
              <a:t>2020-01-26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5E22F5D-3536-4C68-8D43-FBE5F6538E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9AC31BC-8CE9-4408-A997-46A8B42309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DEC35F-B368-4FFB-9BC4-D4DBCA1DA7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87693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61442C-3B68-4B72-B889-8AB2DE619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728F9D3-3881-42C5-89BE-8E8AB5591B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AA58B8B-CFD5-47A4-B114-058E69EA17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80557-819D-4EA1-BD64-AC4972CBCFBD}" type="datetimeFigureOut">
              <a:rPr lang="ko-KR" altLang="en-US" smtClean="0"/>
              <a:t>2020-01-26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A710884-6F92-4CB6-A188-8C3757EC3E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DCC8437-45CD-43F6-8D3A-F76586A6E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DEC35F-B368-4FFB-9BC4-D4DBCA1DA7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26715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C05FFEE-C626-4713-B9F2-8A1FA6C9350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E9E00A3-7479-4C29-96B0-BBF01C6E3E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F4AE247-8F4E-4B40-9733-044B1BFACD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80557-819D-4EA1-BD64-AC4972CBCFBD}" type="datetimeFigureOut">
              <a:rPr lang="ko-KR" altLang="en-US" smtClean="0"/>
              <a:t>2020-01-26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78B0471-80DD-423F-8E5B-84168AD43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F559572-E949-466D-A070-1CA0B6554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DEC35F-B368-4FFB-9BC4-D4DBCA1DA7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89883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38C44D-07A5-4D34-91A7-C95868493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5587120-3DFF-4A70-BB28-B5F58D7E5D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39150D6-4B43-4CDF-B3F6-952DFF7115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80557-819D-4EA1-BD64-AC4972CBCFBD}" type="datetimeFigureOut">
              <a:rPr lang="ko-KR" altLang="en-US" smtClean="0"/>
              <a:t>2020-01-26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A103F5E-0AFB-4198-87F2-FFC9075C24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372AB18-4AB1-4969-A567-2A18C80516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DEC35F-B368-4FFB-9BC4-D4DBCA1DA7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4691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824C99-22A8-4F80-A230-294CF5C598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F9F87CB-8605-4347-886F-5DB672E686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D89A322-1BBC-463F-8790-97A1A89405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80557-819D-4EA1-BD64-AC4972CBCFBD}" type="datetimeFigureOut">
              <a:rPr lang="ko-KR" altLang="en-US" smtClean="0"/>
              <a:t>2020-01-26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C2D5568-C23D-4FF5-A60F-79EB39B0A9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0791265-39AB-464A-91BC-9290827D43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DEC35F-B368-4FFB-9BC4-D4DBCA1DA7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16555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A8CB34-A471-40B7-971C-E621B0969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37FB413-DCB1-4705-9068-3A8A0979FB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79568B7-D6F8-47E9-9ACA-409322593A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D74784D-1D26-493B-9DEF-6390261A3C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80557-819D-4EA1-BD64-AC4972CBCFBD}" type="datetimeFigureOut">
              <a:rPr lang="ko-KR" altLang="en-US" smtClean="0"/>
              <a:t>2020-01-26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12EC0BF-69CA-4207-A216-0AB6AA21E1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42800D0-EDDD-4ED2-A0D6-FEF1660FC2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DEC35F-B368-4FFB-9BC4-D4DBCA1DA7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32880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AEEDB6-9EA9-4375-96D2-763C4B8052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4FA7A84-751F-45AD-A1A6-7CFCD018C8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A0FAF86-51EB-404C-94D5-253D16C8ED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78D70E8-44B5-4AA5-BD0B-4708AFFA591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37E764E-CAF9-4365-A6A9-D86DAAA8487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8DA2A48-8F36-4763-BA54-D407A137EC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80557-819D-4EA1-BD64-AC4972CBCFBD}" type="datetimeFigureOut">
              <a:rPr lang="ko-KR" altLang="en-US" smtClean="0"/>
              <a:t>2020-01-26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3955533-32FC-4DD2-8654-044A31F5FE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1EE986E-3564-4068-98A0-347C19451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DEC35F-B368-4FFB-9BC4-D4DBCA1DA7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31995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35127A-1A8C-4AD5-B6CD-2ACBEA96A1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89086DA-11AA-4342-89D2-9B3A052A8E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80557-819D-4EA1-BD64-AC4972CBCFBD}" type="datetimeFigureOut">
              <a:rPr lang="ko-KR" altLang="en-US" smtClean="0"/>
              <a:t>2020-01-26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46307DB-882C-420D-8798-BD5C19D72F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B5D5326-074C-4D53-96F0-8F81EBDD6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DEC35F-B368-4FFB-9BC4-D4DBCA1DA7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36154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C4AF753-7B59-4F7C-B164-3ACD8F7D5E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80557-819D-4EA1-BD64-AC4972CBCFBD}" type="datetimeFigureOut">
              <a:rPr lang="ko-KR" altLang="en-US" smtClean="0"/>
              <a:t>2020-01-26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741DEBF-BB71-4978-B595-51EF2A02F8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E2B2C05-0131-43DF-9B83-EDB44811CF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DEC35F-B368-4FFB-9BC4-D4DBCA1DA7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94036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CA2AA5-F464-49E3-ABFD-9F94E6397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4441ADF-8498-4E01-9FD4-937FBCAF18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3612425-99AE-4FF4-B5B5-E18501257C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2C88C5E-B345-40F3-924B-153061E1C5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80557-819D-4EA1-BD64-AC4972CBCFBD}" type="datetimeFigureOut">
              <a:rPr lang="ko-KR" altLang="en-US" smtClean="0"/>
              <a:t>2020-01-26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6F4E141-4C93-41F7-A424-A2ABC56D0C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A64C405-41D6-4B1E-9CBD-B2FD0AC3C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DEC35F-B368-4FFB-9BC4-D4DBCA1DA7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63295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BCB22E-1799-47CA-B396-8D6A1B919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FAF75C5-4C9A-417F-A359-338CA4823A2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965A6F3-AEA0-4A38-A837-5AEAA2A747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C54CA0C-31A4-4CBC-8DDB-422D785CA6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80557-819D-4EA1-BD64-AC4972CBCFBD}" type="datetimeFigureOut">
              <a:rPr lang="ko-KR" altLang="en-US" smtClean="0"/>
              <a:t>2020-01-26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E95D188-A65F-43AF-B059-61B273A7DF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BB95890-157E-4B2B-A911-0E0455BA20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DEC35F-B368-4FFB-9BC4-D4DBCA1DA7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70535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D52ADA4-D216-4402-8631-99018B3D9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46481DB-AB6F-40B2-B60D-33F0718781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F21692A-8994-4E93-BBE9-674ACA1D19B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780557-819D-4EA1-BD64-AC4972CBCFBD}" type="datetimeFigureOut">
              <a:rPr lang="ko-KR" altLang="en-US" smtClean="0"/>
              <a:t>2020-01-26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427EF5C-8F0D-4607-BB60-614C352E5E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513C266-A164-425E-88CC-D213448BAB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DEC35F-B368-4FFB-9BC4-D4DBCA1DA7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05333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2F89FD92-A6F5-4CE7-8568-DD2C91A24A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398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653051E-0AB4-4C32-A6B9-183C234244D0}"/>
              </a:ext>
            </a:extLst>
          </p:cNvPr>
          <p:cNvSpPr txBox="1"/>
          <p:nvPr/>
        </p:nvSpPr>
        <p:spPr>
          <a:xfrm>
            <a:off x="75803" y="5120543"/>
            <a:ext cx="76712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이미지</a:t>
            </a:r>
            <a:r>
              <a:rPr lang="en-US" altLang="ko-KR" b="1" dirty="0"/>
              <a:t>,</a:t>
            </a:r>
            <a:r>
              <a:rPr lang="ko-KR" altLang="en-US" b="1" dirty="0"/>
              <a:t> 영상을 처리하는 유용한 라이브러리</a:t>
            </a:r>
            <a:endParaRPr lang="en-US" altLang="ko-KR" b="1" dirty="0"/>
          </a:p>
          <a:p>
            <a:r>
              <a:rPr lang="ko-KR" altLang="en-US" b="1" dirty="0"/>
              <a:t>최근에는 </a:t>
            </a:r>
            <a:r>
              <a:rPr lang="en-US" altLang="ko-KR" b="1" dirty="0"/>
              <a:t>object detect </a:t>
            </a:r>
            <a:r>
              <a:rPr lang="ko-KR" altLang="en-US" b="1" dirty="0"/>
              <a:t>뿐만 아니라 </a:t>
            </a:r>
            <a:r>
              <a:rPr lang="ko-KR" altLang="en-US" b="1" dirty="0" err="1"/>
              <a:t>딥러닝</a:t>
            </a:r>
            <a:r>
              <a:rPr lang="ko-KR" altLang="en-US" b="1" dirty="0"/>
              <a:t> 모듈인 </a:t>
            </a:r>
            <a:r>
              <a:rPr lang="en-US" altLang="ko-KR" b="1" dirty="0"/>
              <a:t>DNN </a:t>
            </a:r>
            <a:r>
              <a:rPr lang="ko-KR" altLang="en-US" b="1" dirty="0"/>
              <a:t>모듈까지 추가</a:t>
            </a:r>
          </a:p>
        </p:txBody>
      </p:sp>
    </p:spTree>
    <p:extLst>
      <p:ext uri="{BB962C8B-B14F-4D97-AF65-F5344CB8AC3E}">
        <p14:creationId xmlns:p14="http://schemas.microsoft.com/office/powerpoint/2010/main" val="18285375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A7992D60-4389-4B49-85F7-B34B513966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8707" y="5472613"/>
            <a:ext cx="5915068" cy="22860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BCFBC56-C165-4358-AC37-4707E4E23E2D}"/>
              </a:ext>
            </a:extLst>
          </p:cNvPr>
          <p:cNvSpPr txBox="1"/>
          <p:nvPr/>
        </p:nvSpPr>
        <p:spPr>
          <a:xfrm>
            <a:off x="2461200" y="5678724"/>
            <a:ext cx="3531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cv2.imwrite</a:t>
            </a:r>
            <a:r>
              <a:rPr lang="ko-KR" altLang="en-US" dirty="0"/>
              <a:t>를 통해서 생성이 됨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0029B1-5952-4434-9D10-225107FB3E1D}"/>
              </a:ext>
            </a:extLst>
          </p:cNvPr>
          <p:cNvSpPr txBox="1"/>
          <p:nvPr/>
        </p:nvSpPr>
        <p:spPr>
          <a:xfrm>
            <a:off x="2461200" y="5031569"/>
            <a:ext cx="72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결과</a:t>
            </a:r>
            <a:r>
              <a:rPr lang="en-US" altLang="ko-KR" b="1" dirty="0"/>
              <a:t>!</a:t>
            </a:r>
            <a:endParaRPr lang="ko-KR" altLang="en-US" b="1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59E64F2-33F3-4140-8C3C-70130A1351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3111" y="973701"/>
            <a:ext cx="7339138" cy="326729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851A6DE-C19F-4B5E-9A51-967E984B72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543" y="6520603"/>
            <a:ext cx="4895886" cy="22383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614F481-40E3-4E44-9E0A-78E58FDE4B56}"/>
              </a:ext>
            </a:extLst>
          </p:cNvPr>
          <p:cNvSpPr txBox="1"/>
          <p:nvPr/>
        </p:nvSpPr>
        <p:spPr>
          <a:xfrm>
            <a:off x="5154876" y="6447856"/>
            <a:ext cx="22926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ym typeface="Wingdings" panose="05000000000000000000" pitchFamily="2" charset="2"/>
              </a:rPr>
              <a:t>  </a:t>
            </a:r>
            <a:r>
              <a:rPr lang="ko-KR" altLang="en-US" b="1" dirty="0"/>
              <a:t>이미지 축소하기</a:t>
            </a:r>
          </a:p>
        </p:txBody>
      </p:sp>
    </p:spTree>
    <p:extLst>
      <p:ext uri="{BB962C8B-B14F-4D97-AF65-F5344CB8AC3E}">
        <p14:creationId xmlns:p14="http://schemas.microsoft.com/office/powerpoint/2010/main" val="32885327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">
            <a:extLst>
              <a:ext uri="{FF2B5EF4-FFF2-40B4-BE49-F238E27FC236}">
                <a16:creationId xmlns:a16="http://schemas.microsoft.com/office/drawing/2014/main" id="{21391835-1D29-4D3E-B4EC-5BD89DD153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dirty="0"/>
              <a:t>이미지 위에 그림 그리기</a:t>
            </a:r>
            <a:r>
              <a:rPr lang="en-US" altLang="ko-KR" dirty="0"/>
              <a:t>!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ACE6F14-A218-4B27-9301-32404EC7BE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515" y="1440390"/>
            <a:ext cx="10599887" cy="3407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0161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A1DE2A-BE0B-4A86-B660-39DD5FC646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이미지 위에 그림 그리기</a:t>
            </a:r>
            <a:r>
              <a:rPr lang="en-US" altLang="ko-KR" dirty="0"/>
              <a:t>!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21351E4-3DB5-4FBF-B1A8-ECC260B858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663" y="1641712"/>
            <a:ext cx="9886399" cy="416344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B7775E1-3C01-4799-A6F0-95028300B0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0639" y="4995528"/>
            <a:ext cx="2805133" cy="161926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115B823-C2A4-44D4-9677-48C613EEA203}"/>
              </a:ext>
            </a:extLst>
          </p:cNvPr>
          <p:cNvSpPr txBox="1"/>
          <p:nvPr/>
        </p:nvSpPr>
        <p:spPr>
          <a:xfrm>
            <a:off x="8907108" y="4576739"/>
            <a:ext cx="72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결과</a:t>
            </a:r>
            <a:r>
              <a:rPr lang="en-US" altLang="ko-KR" b="1" dirty="0"/>
              <a:t>!</a:t>
            </a:r>
            <a:endParaRPr lang="ko-KR" altLang="en-US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F05695-D37B-429B-88F3-AD448C431730}"/>
              </a:ext>
            </a:extLst>
          </p:cNvPr>
          <p:cNvSpPr txBox="1"/>
          <p:nvPr/>
        </p:nvSpPr>
        <p:spPr>
          <a:xfrm>
            <a:off x="5841736" y="3193925"/>
            <a:ext cx="4092787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b="1" dirty="0"/>
              <a:t>자르는 건 이미지</a:t>
            </a:r>
            <a:r>
              <a:rPr lang="en-US" altLang="ko-KR" b="1" dirty="0"/>
              <a:t>[</a:t>
            </a:r>
            <a:r>
              <a:rPr lang="ko-KR" altLang="en-US" b="1" dirty="0"/>
              <a:t>위</a:t>
            </a:r>
            <a:r>
              <a:rPr lang="en-US" altLang="ko-KR" b="1" dirty="0"/>
              <a:t>:</a:t>
            </a:r>
            <a:r>
              <a:rPr lang="ko-KR" altLang="en-US" b="1" dirty="0"/>
              <a:t>아래</a:t>
            </a:r>
            <a:r>
              <a:rPr lang="en-US" altLang="ko-KR" b="1" dirty="0"/>
              <a:t>, </a:t>
            </a:r>
            <a:r>
              <a:rPr lang="ko-KR" altLang="en-US" b="1" dirty="0"/>
              <a:t>좌</a:t>
            </a:r>
            <a:r>
              <a:rPr lang="en-US" altLang="ko-KR" b="1" dirty="0"/>
              <a:t>:</a:t>
            </a:r>
            <a:r>
              <a:rPr lang="ko-KR" altLang="en-US" b="1" dirty="0"/>
              <a:t>우</a:t>
            </a:r>
            <a:r>
              <a:rPr lang="en-US" altLang="ko-KR" b="1" dirty="0"/>
              <a:t>]</a:t>
            </a:r>
            <a:r>
              <a:rPr lang="ko-KR" altLang="en-US" b="1" dirty="0"/>
              <a:t> 기준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A9F3773B-FE56-4D84-A77E-07A01AA42A21}"/>
              </a:ext>
            </a:extLst>
          </p:cNvPr>
          <p:cNvCxnSpPr/>
          <p:nvPr/>
        </p:nvCxnSpPr>
        <p:spPr>
          <a:xfrm flipH="1">
            <a:off x="1970935" y="3563257"/>
            <a:ext cx="5405857" cy="964025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45885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A1DE2A-BE0B-4A86-B660-39DD5FC646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이미지 위에 그림 그리기</a:t>
            </a:r>
            <a:r>
              <a:rPr lang="en-US" altLang="ko-KR" dirty="0"/>
              <a:t>(</a:t>
            </a:r>
            <a:r>
              <a:rPr lang="ko-KR" altLang="en-US" dirty="0"/>
              <a:t>사각형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7F550F0-B226-4430-80A1-98EFC4031E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442990"/>
            <a:ext cx="8570343" cy="407462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B64861F-A984-466E-9ED9-789B2E8255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9916" y="4946071"/>
            <a:ext cx="3574319" cy="183280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115B823-C2A4-44D4-9677-48C613EEA203}"/>
              </a:ext>
            </a:extLst>
          </p:cNvPr>
          <p:cNvSpPr txBox="1"/>
          <p:nvPr/>
        </p:nvSpPr>
        <p:spPr>
          <a:xfrm>
            <a:off x="8441282" y="4576739"/>
            <a:ext cx="72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결과</a:t>
            </a:r>
            <a:r>
              <a:rPr lang="en-US" altLang="ko-KR" b="1" dirty="0"/>
              <a:t>!</a:t>
            </a:r>
            <a:endParaRPr lang="ko-KR" altLang="en-US" b="1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F84DF9E-0FBC-4C87-8187-8347C72FEE2C}"/>
              </a:ext>
            </a:extLst>
          </p:cNvPr>
          <p:cNvSpPr/>
          <p:nvPr/>
        </p:nvSpPr>
        <p:spPr>
          <a:xfrm>
            <a:off x="677509" y="3899229"/>
            <a:ext cx="6130744" cy="8575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63659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내용 개체 틀 3">
            <a:extLst>
              <a:ext uri="{FF2B5EF4-FFF2-40B4-BE49-F238E27FC236}">
                <a16:creationId xmlns:a16="http://schemas.microsoft.com/office/drawing/2014/main" id="{1D5542F8-ADEF-4073-A266-F4BFED2255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7509" y="1690688"/>
            <a:ext cx="8807614" cy="4403807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4FA1DE2A-BE0B-4A86-B660-39DD5FC646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이미지 위에 그림 그리기</a:t>
            </a:r>
            <a:r>
              <a:rPr lang="en-US" altLang="ko-KR" dirty="0"/>
              <a:t>(</a:t>
            </a:r>
            <a:r>
              <a:rPr lang="ko-KR" altLang="en-US" dirty="0"/>
              <a:t>원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15B823-C2A4-44D4-9677-48C613EEA203}"/>
              </a:ext>
            </a:extLst>
          </p:cNvPr>
          <p:cNvSpPr txBox="1"/>
          <p:nvPr/>
        </p:nvSpPr>
        <p:spPr>
          <a:xfrm>
            <a:off x="8403380" y="5216562"/>
            <a:ext cx="72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결과</a:t>
            </a:r>
            <a:r>
              <a:rPr lang="en-US" altLang="ko-KR" b="1" dirty="0"/>
              <a:t>!</a:t>
            </a:r>
            <a:endParaRPr lang="ko-KR" altLang="en-US" b="1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F84DF9E-0FBC-4C87-8187-8347C72FEE2C}"/>
              </a:ext>
            </a:extLst>
          </p:cNvPr>
          <p:cNvSpPr/>
          <p:nvPr/>
        </p:nvSpPr>
        <p:spPr>
          <a:xfrm>
            <a:off x="677508" y="4235615"/>
            <a:ext cx="6268141" cy="6253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0F8199E-3923-4F0E-802F-1EA00D196B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3748" y="5652223"/>
            <a:ext cx="3990344" cy="1136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7752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2F5D6074-2EDC-4DB2-91C4-3C38602EC0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508" y="1636697"/>
            <a:ext cx="8736548" cy="4358784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4FA1DE2A-BE0B-4A86-B660-39DD5FC646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이미지 위에 그림 그리기</a:t>
            </a:r>
            <a:r>
              <a:rPr lang="en-US" altLang="ko-KR" dirty="0"/>
              <a:t>(</a:t>
            </a:r>
            <a:r>
              <a:rPr lang="ko-KR" altLang="en-US" dirty="0"/>
              <a:t>선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15B823-C2A4-44D4-9677-48C613EEA203}"/>
              </a:ext>
            </a:extLst>
          </p:cNvPr>
          <p:cNvSpPr txBox="1"/>
          <p:nvPr/>
        </p:nvSpPr>
        <p:spPr>
          <a:xfrm>
            <a:off x="8403380" y="5216562"/>
            <a:ext cx="72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결과</a:t>
            </a:r>
            <a:r>
              <a:rPr lang="en-US" altLang="ko-KR" b="1" dirty="0"/>
              <a:t>!</a:t>
            </a:r>
            <a:endParaRPr lang="ko-KR" altLang="en-US" b="1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F84DF9E-0FBC-4C87-8187-8347C72FEE2C}"/>
              </a:ext>
            </a:extLst>
          </p:cNvPr>
          <p:cNvSpPr/>
          <p:nvPr/>
        </p:nvSpPr>
        <p:spPr>
          <a:xfrm>
            <a:off x="677508" y="4178761"/>
            <a:ext cx="6268141" cy="6253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C4CF9D3-AAF5-4F33-8366-8081C67E56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8643" y="5744175"/>
            <a:ext cx="3466984" cy="995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9948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43F9D29E-E87E-4D29-9E13-32A970E99C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108" y="1513982"/>
            <a:ext cx="9621183" cy="4512529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4FA1DE2A-BE0B-4A86-B660-39DD5FC646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이미지 위에 그림 그리기</a:t>
            </a:r>
            <a:r>
              <a:rPr lang="en-US" altLang="ko-KR" dirty="0"/>
              <a:t>(</a:t>
            </a:r>
            <a:r>
              <a:rPr lang="ko-KR" altLang="en-US" dirty="0"/>
              <a:t>텍스트 넣기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15B823-C2A4-44D4-9677-48C613EEA203}"/>
              </a:ext>
            </a:extLst>
          </p:cNvPr>
          <p:cNvSpPr txBox="1"/>
          <p:nvPr/>
        </p:nvSpPr>
        <p:spPr>
          <a:xfrm>
            <a:off x="11413201" y="5101776"/>
            <a:ext cx="72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결과</a:t>
            </a:r>
            <a:r>
              <a:rPr lang="en-US" altLang="ko-KR" b="1" dirty="0"/>
              <a:t>!</a:t>
            </a:r>
            <a:endParaRPr lang="ko-KR" altLang="en-US" b="1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F84DF9E-0FBC-4C87-8187-8347C72FEE2C}"/>
              </a:ext>
            </a:extLst>
          </p:cNvPr>
          <p:cNvSpPr/>
          <p:nvPr/>
        </p:nvSpPr>
        <p:spPr>
          <a:xfrm>
            <a:off x="677508" y="4178761"/>
            <a:ext cx="9897183" cy="6253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FD73385-00F2-4120-A077-8D94C6DC33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8274" y="5515262"/>
            <a:ext cx="6686599" cy="1285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3333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A1DE2A-BE0B-4A86-B660-39DD5FC646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정리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E0B21B51-F2D1-42D5-9E05-9EAEEC9A48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7813491"/>
              </p:ext>
            </p:extLst>
          </p:nvPr>
        </p:nvGraphicFramePr>
        <p:xfrm>
          <a:off x="396199" y="1690688"/>
          <a:ext cx="11589114" cy="445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92515">
                  <a:extLst>
                    <a:ext uri="{9D8B030D-6E8A-4147-A177-3AD203B41FA5}">
                      <a16:colId xmlns:a16="http://schemas.microsoft.com/office/drawing/2014/main" val="3541020033"/>
                    </a:ext>
                  </a:extLst>
                </a:gridCol>
                <a:gridCol w="8696599">
                  <a:extLst>
                    <a:ext uri="{9D8B030D-6E8A-4147-A177-3AD203B41FA5}">
                      <a16:colId xmlns:a16="http://schemas.microsoft.com/office/drawing/2014/main" val="37102360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내용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사용함수 및 정보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52319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이미지 가져오기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img</a:t>
                      </a:r>
                      <a:r>
                        <a:rPr lang="en-US" altLang="ko-KR" dirty="0"/>
                        <a:t>  = cv2.imread("WIN_20190408_17_12_58_Pro.jpg")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8982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이미지 크기 바꾸기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img</a:t>
                      </a:r>
                      <a:r>
                        <a:rPr lang="en-US" altLang="ko-KR" dirty="0"/>
                        <a:t> = cv2.resize(</a:t>
                      </a:r>
                      <a:r>
                        <a:rPr lang="en-US" altLang="ko-KR" dirty="0" err="1"/>
                        <a:t>img</a:t>
                      </a:r>
                      <a:r>
                        <a:rPr lang="en-US" altLang="ko-KR" dirty="0"/>
                        <a:t>, None, </a:t>
                      </a:r>
                      <a:r>
                        <a:rPr lang="en-US" altLang="ko-KR" dirty="0" err="1"/>
                        <a:t>fx</a:t>
                      </a:r>
                      <a:r>
                        <a:rPr lang="en-US" altLang="ko-KR" dirty="0"/>
                        <a:t>=0.3, </a:t>
                      </a:r>
                      <a:r>
                        <a:rPr lang="en-US" altLang="ko-KR" dirty="0" err="1"/>
                        <a:t>fy</a:t>
                      </a:r>
                      <a:r>
                        <a:rPr lang="en-US" altLang="ko-KR" dirty="0"/>
                        <a:t>=0.3, interpolation=cv2.INTER_AREA)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1044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이미지 띄우기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cv2.imshow("Draw",</a:t>
                      </a:r>
                      <a:r>
                        <a:rPr lang="en-US" altLang="ko-KR" dirty="0" err="1"/>
                        <a:t>img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30647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이미지의 속성 알기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img.shape</a:t>
                      </a:r>
                      <a:r>
                        <a:rPr lang="en-US" altLang="ko-KR" dirty="0"/>
                        <a:t>[1] </a:t>
                      </a:r>
                      <a:r>
                        <a:rPr lang="en-US" altLang="ko-KR" dirty="0"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dirty="0">
                          <a:sym typeface="Wingdings" panose="05000000000000000000" pitchFamily="2" charset="2"/>
                        </a:rPr>
                        <a:t>너비</a:t>
                      </a:r>
                      <a:r>
                        <a:rPr lang="en-US" altLang="ko-KR" dirty="0"/>
                        <a:t>, </a:t>
                      </a:r>
                      <a:r>
                        <a:rPr lang="en-US" altLang="ko-KR" dirty="0" err="1"/>
                        <a:t>img.shape</a:t>
                      </a:r>
                      <a:r>
                        <a:rPr lang="en-US" altLang="ko-KR" dirty="0"/>
                        <a:t>[0] </a:t>
                      </a:r>
                      <a:r>
                        <a:rPr lang="en-US" altLang="ko-KR" dirty="0"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dirty="0">
                          <a:sym typeface="Wingdings" panose="05000000000000000000" pitchFamily="2" charset="2"/>
                        </a:rPr>
                        <a:t>높이</a:t>
                      </a:r>
                      <a:r>
                        <a:rPr lang="en-US" altLang="ko-KR" dirty="0"/>
                        <a:t>, </a:t>
                      </a:r>
                      <a:r>
                        <a:rPr lang="en-US" altLang="ko-KR" dirty="0" err="1"/>
                        <a:t>img.shape</a:t>
                      </a:r>
                      <a:r>
                        <a:rPr lang="en-US" altLang="ko-KR" dirty="0"/>
                        <a:t>[2] </a:t>
                      </a:r>
                      <a:r>
                        <a:rPr lang="en-US" altLang="ko-KR" dirty="0"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dirty="0">
                          <a:sym typeface="Wingdings" panose="05000000000000000000" pitchFamily="2" charset="2"/>
                        </a:rPr>
                        <a:t>채널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3065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이미지에 색깔 칠하기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img</a:t>
                      </a:r>
                      <a:r>
                        <a:rPr lang="en-US" altLang="ko-KR" dirty="0"/>
                        <a:t>[50:100, 50:100] = (0, 0, 255)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96253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이미지에 사각형 그리기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cv2.rectangle(</a:t>
                      </a:r>
                      <a:r>
                        <a:rPr lang="en-US" altLang="ko-KR" dirty="0" err="1"/>
                        <a:t>img</a:t>
                      </a:r>
                      <a:r>
                        <a:rPr lang="en-US" altLang="ko-KR" dirty="0"/>
                        <a:t>, (150, 50), (200, 100), (0, 255, 255), 5)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31957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이미지에 원 그리기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fr-FR" altLang="ko-KR" dirty="0"/>
                        <a:t>cv2.circle(img, (150, 50), 35, (0, 255, 255), -1)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87621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이미지에 선 그리기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cv2.line(</a:t>
                      </a:r>
                      <a:r>
                        <a:rPr lang="en-US" altLang="ko-KR" dirty="0" err="1"/>
                        <a:t>img</a:t>
                      </a:r>
                      <a:r>
                        <a:rPr lang="en-US" altLang="ko-KR" dirty="0"/>
                        <a:t>, (150, 50), (200, 50), (0, 255, 255), 5)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63970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이미지에 텍스트 쓰기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cv2.putText(</a:t>
                      </a:r>
                      <a:r>
                        <a:rPr lang="en-US" altLang="ko-KR" dirty="0" err="1"/>
                        <a:t>img</a:t>
                      </a:r>
                      <a:r>
                        <a:rPr lang="en-US" altLang="ko-KR" dirty="0"/>
                        <a:t>, "</a:t>
                      </a:r>
                      <a:r>
                        <a:rPr lang="en-US" altLang="ko-KR" dirty="0" err="1"/>
                        <a:t>creApple</a:t>
                      </a:r>
                      <a:r>
                        <a:rPr lang="en-US" altLang="ko-KR" dirty="0"/>
                        <a:t>", (200,75), cv2.FONT_HERSHEY_SIMPLEX, 1, (0,0,0), 5)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02767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키보드 기다리기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cv2.waitKey(0)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77071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모든 창 없애기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cv2.destroyAllWindows()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16178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880744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5EEC21-3CC0-4BA8-9469-25F2582E73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레스터</a:t>
            </a:r>
            <a:r>
              <a:rPr lang="en-US" altLang="ko-KR" dirty="0"/>
              <a:t>(</a:t>
            </a:r>
            <a:r>
              <a:rPr lang="ko-KR" altLang="en-US" dirty="0"/>
              <a:t>비트맵</a:t>
            </a:r>
            <a:r>
              <a:rPr lang="en-US" altLang="ko-KR" dirty="0"/>
              <a:t>) </a:t>
            </a:r>
            <a:r>
              <a:rPr lang="ko-KR" altLang="en-US" dirty="0"/>
              <a:t>이미지란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EE2D4B-9DCF-42CA-9D30-CCDD30607BA8}"/>
              </a:ext>
            </a:extLst>
          </p:cNvPr>
          <p:cNvSpPr txBox="1"/>
          <p:nvPr/>
        </p:nvSpPr>
        <p:spPr>
          <a:xfrm>
            <a:off x="838200" y="1838528"/>
            <a:ext cx="6176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비트</a:t>
            </a:r>
            <a:r>
              <a:rPr lang="en-US" altLang="ko-KR" dirty="0"/>
              <a:t>, </a:t>
            </a:r>
            <a:r>
              <a:rPr lang="ko-KR" altLang="en-US" dirty="0"/>
              <a:t>즉 하나하나의 셀</a:t>
            </a:r>
            <a:r>
              <a:rPr lang="en-US" altLang="ko-KR" dirty="0"/>
              <a:t>(</a:t>
            </a:r>
            <a:r>
              <a:rPr lang="ko-KR" altLang="en-US" dirty="0"/>
              <a:t>픽셀</a:t>
            </a:r>
            <a:r>
              <a:rPr lang="en-US" altLang="ko-KR" dirty="0"/>
              <a:t>)</a:t>
            </a:r>
            <a:r>
              <a:rPr lang="ko-KR" altLang="en-US" dirty="0"/>
              <a:t>들을 가지고 나타내는 이미지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1FA510-9F5F-408B-A5E1-417E01510277}"/>
              </a:ext>
            </a:extLst>
          </p:cNvPr>
          <p:cNvSpPr txBox="1"/>
          <p:nvPr/>
        </p:nvSpPr>
        <p:spPr>
          <a:xfrm>
            <a:off x="838200" y="2207860"/>
            <a:ext cx="2805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확대하면 점처럼 보인다</a:t>
            </a:r>
            <a:r>
              <a:rPr lang="en-US" altLang="ko-KR" dirty="0"/>
              <a:t>!</a:t>
            </a:r>
            <a:endParaRPr lang="ko-KR" altLang="en-US" dirty="0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FCBEA451-801B-4D80-B028-B897B675B738}"/>
              </a:ext>
            </a:extLst>
          </p:cNvPr>
          <p:cNvGrpSpPr/>
          <p:nvPr/>
        </p:nvGrpSpPr>
        <p:grpSpPr>
          <a:xfrm>
            <a:off x="5573949" y="4752262"/>
            <a:ext cx="6472494" cy="1984442"/>
            <a:chOff x="165371" y="4810628"/>
            <a:chExt cx="6472494" cy="1984442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8FA96D46-9FF8-4DA2-8D6E-6C0129AC9EA6}"/>
                </a:ext>
              </a:extLst>
            </p:cNvPr>
            <p:cNvSpPr/>
            <p:nvPr/>
          </p:nvSpPr>
          <p:spPr>
            <a:xfrm>
              <a:off x="165371" y="4810628"/>
              <a:ext cx="6472494" cy="1984442"/>
            </a:xfrm>
            <a:prstGeom prst="rect">
              <a:avLst/>
            </a:prstGeom>
            <a:ln w="5715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98A0CFB-23B1-4899-BEB0-FC76EE4C067D}"/>
                </a:ext>
              </a:extLst>
            </p:cNvPr>
            <p:cNvSpPr txBox="1"/>
            <p:nvPr/>
          </p:nvSpPr>
          <p:spPr>
            <a:xfrm>
              <a:off x="252919" y="5156278"/>
              <a:ext cx="19030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MNIST database</a:t>
              </a:r>
              <a:endParaRPr lang="ko-KR" alt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8A27992-5470-49A5-81AC-ECA9AA2BE00F}"/>
                </a:ext>
              </a:extLst>
            </p:cNvPr>
            <p:cNvSpPr txBox="1"/>
            <p:nvPr/>
          </p:nvSpPr>
          <p:spPr>
            <a:xfrm>
              <a:off x="252919" y="5482155"/>
              <a:ext cx="47945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1. 6</a:t>
              </a:r>
              <a:r>
                <a:rPr lang="ko-KR" altLang="en-US" dirty="0"/>
                <a:t>만개의 학습된 이미지</a:t>
              </a:r>
              <a:r>
                <a:rPr lang="en-US" altLang="ko-KR" dirty="0"/>
                <a:t>(hand write image)</a:t>
              </a:r>
              <a:endParaRPr lang="ko-KR" alt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C08228F-F5CA-4520-AB8B-1595CD354D78}"/>
                </a:ext>
              </a:extLst>
            </p:cNvPr>
            <p:cNvSpPr txBox="1"/>
            <p:nvPr/>
          </p:nvSpPr>
          <p:spPr>
            <a:xfrm>
              <a:off x="252919" y="5802849"/>
              <a:ext cx="34628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2. 28x28 </a:t>
              </a:r>
              <a:r>
                <a:rPr lang="ko-KR" altLang="en-US" dirty="0"/>
                <a:t>픽셀로 이루어 져 있음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03B7278-875F-4687-94F4-0D1E5BA799B9}"/>
                </a:ext>
              </a:extLst>
            </p:cNvPr>
            <p:cNvSpPr txBox="1"/>
            <p:nvPr/>
          </p:nvSpPr>
          <p:spPr>
            <a:xfrm>
              <a:off x="252919" y="6123543"/>
              <a:ext cx="41985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3. Anti-aliased </a:t>
              </a:r>
              <a:r>
                <a:rPr lang="ko-KR" altLang="en-US" dirty="0"/>
                <a:t>됐다</a:t>
              </a:r>
              <a:r>
                <a:rPr lang="en-US" altLang="ko-KR" dirty="0"/>
                <a:t>.</a:t>
              </a:r>
              <a:r>
                <a:rPr lang="ko-KR" altLang="en-US" dirty="0"/>
                <a:t> 채도를 달리 했다</a:t>
              </a:r>
              <a:r>
                <a:rPr lang="en-US" altLang="ko-KR" dirty="0"/>
                <a:t>!</a:t>
              </a:r>
              <a:endParaRPr lang="ko-KR" altLang="en-US" dirty="0"/>
            </a:p>
          </p:txBody>
        </p: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85F85B12-6699-45EF-93D2-FA3867E1B7B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872263" y="5052432"/>
              <a:ext cx="1481147" cy="1500834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C98F8A8F-1456-4900-871C-B41C69FF0FB5}"/>
              </a:ext>
            </a:extLst>
          </p:cNvPr>
          <p:cNvSpPr txBox="1"/>
          <p:nvPr/>
        </p:nvSpPr>
        <p:spPr>
          <a:xfrm>
            <a:off x="838200" y="2761858"/>
            <a:ext cx="6241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JPEG, PNG, APNG, GIF, MPEG4 </a:t>
            </a:r>
            <a:r>
              <a:rPr lang="ko-KR" altLang="en-US" dirty="0"/>
              <a:t>같은 확장자를 가진 파일들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C4F124B-B20D-4E31-AEEA-277E4E32A396}"/>
              </a:ext>
            </a:extLst>
          </p:cNvPr>
          <p:cNvSpPr txBox="1"/>
          <p:nvPr/>
        </p:nvSpPr>
        <p:spPr>
          <a:xfrm>
            <a:off x="838200" y="3531110"/>
            <a:ext cx="16001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툴 </a:t>
            </a:r>
            <a:r>
              <a:rPr lang="en-US" altLang="ko-KR" dirty="0">
                <a:sym typeface="Wingdings" panose="05000000000000000000" pitchFamily="2" charset="2"/>
              </a:rPr>
              <a:t> </a:t>
            </a:r>
            <a:r>
              <a:rPr lang="ko-KR" altLang="en-US" dirty="0"/>
              <a:t>포토샵 </a:t>
            </a:r>
          </a:p>
        </p:txBody>
      </p:sp>
    </p:spTree>
    <p:extLst>
      <p:ext uri="{BB962C8B-B14F-4D97-AF65-F5344CB8AC3E}">
        <p14:creationId xmlns:p14="http://schemas.microsoft.com/office/powerpoint/2010/main" val="21469955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5EEC21-3CC0-4BA8-9469-25F2582E73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벡터 이미지란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5F7B64-D1DB-48BE-978E-EA6736EFA9C0}"/>
              </a:ext>
            </a:extLst>
          </p:cNvPr>
          <p:cNvSpPr txBox="1"/>
          <p:nvPr/>
        </p:nvSpPr>
        <p:spPr>
          <a:xfrm>
            <a:off x="838200" y="1926077"/>
            <a:ext cx="3430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아무리 확대해도 깨지지 않는다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26D7A6-C76B-4084-A1CB-D5B4990B66C6}"/>
              </a:ext>
            </a:extLst>
          </p:cNvPr>
          <p:cNvSpPr txBox="1"/>
          <p:nvPr/>
        </p:nvSpPr>
        <p:spPr>
          <a:xfrm>
            <a:off x="838200" y="2530798"/>
            <a:ext cx="5373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미국의 항공 방어 시스템을 만들고 나서부터 이용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5245DF-205B-42E0-A40F-8309DBE84416}"/>
              </a:ext>
            </a:extLst>
          </p:cNvPr>
          <p:cNvSpPr txBox="1"/>
          <p:nvPr/>
        </p:nvSpPr>
        <p:spPr>
          <a:xfrm>
            <a:off x="838200" y="4263927"/>
            <a:ext cx="1994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SVG,</a:t>
            </a:r>
            <a:r>
              <a:rPr lang="ko-KR" altLang="en-US" dirty="0"/>
              <a:t> </a:t>
            </a:r>
            <a:r>
              <a:rPr lang="en-US" altLang="ko-KR" dirty="0"/>
              <a:t>EPS,</a:t>
            </a:r>
            <a:r>
              <a:rPr lang="ko-KR" altLang="en-US" dirty="0"/>
              <a:t> </a:t>
            </a:r>
            <a:r>
              <a:rPr lang="en-US" altLang="ko-KR" dirty="0"/>
              <a:t>PDF,</a:t>
            </a:r>
            <a:r>
              <a:rPr lang="ko-KR" altLang="en-US" dirty="0"/>
              <a:t> </a:t>
            </a:r>
            <a:r>
              <a:rPr lang="en-US" altLang="ko-KR" dirty="0"/>
              <a:t>AI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89AF64-65BC-477E-8D5A-4E49102366E8}"/>
              </a:ext>
            </a:extLst>
          </p:cNvPr>
          <p:cNvSpPr txBox="1"/>
          <p:nvPr/>
        </p:nvSpPr>
        <p:spPr>
          <a:xfrm>
            <a:off x="838200" y="4868648"/>
            <a:ext cx="3215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툴 </a:t>
            </a:r>
            <a:r>
              <a:rPr lang="en-US" altLang="ko-KR" dirty="0">
                <a:sym typeface="Wingdings" panose="05000000000000000000" pitchFamily="2" charset="2"/>
              </a:rPr>
              <a:t> </a:t>
            </a:r>
            <a:r>
              <a:rPr lang="ko-KR" altLang="en-US" dirty="0" err="1"/>
              <a:t>어도비</a:t>
            </a:r>
            <a:r>
              <a:rPr lang="ko-KR" altLang="en-US" dirty="0"/>
              <a:t> </a:t>
            </a:r>
            <a:r>
              <a:rPr lang="ko-KR" altLang="en-US" dirty="0" err="1"/>
              <a:t>일러스트레이터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B78E0D-EBE9-42AA-A670-EFC579977EE7}"/>
              </a:ext>
            </a:extLst>
          </p:cNvPr>
          <p:cNvSpPr txBox="1"/>
          <p:nvPr/>
        </p:nvSpPr>
        <p:spPr>
          <a:xfrm>
            <a:off x="838200" y="3065819"/>
            <a:ext cx="3892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확대하거나 축소하면 하나도 </a:t>
            </a:r>
            <a:r>
              <a:rPr lang="ko-KR" altLang="en-US" dirty="0" err="1"/>
              <a:t>안깨짐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F5F9AE-3184-47CA-AF29-9B36DD1392E3}"/>
              </a:ext>
            </a:extLst>
          </p:cNvPr>
          <p:cNvSpPr txBox="1"/>
          <p:nvPr/>
        </p:nvSpPr>
        <p:spPr>
          <a:xfrm>
            <a:off x="838200" y="3601643"/>
            <a:ext cx="3267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어떻게 그리라는 코드로 그림</a:t>
            </a:r>
            <a:r>
              <a:rPr lang="en-US" altLang="ko-KR" dirty="0"/>
              <a:t>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958933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7EA9D0-C64A-490A-8AF7-37A9D3337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Opencv</a:t>
            </a:r>
            <a:r>
              <a:rPr lang="ko-KR" altLang="en-US" dirty="0"/>
              <a:t> 설치하기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CC370C-769B-4412-B8D8-BAEF8B66398F}"/>
              </a:ext>
            </a:extLst>
          </p:cNvPr>
          <p:cNvSpPr txBox="1"/>
          <p:nvPr/>
        </p:nvSpPr>
        <p:spPr>
          <a:xfrm>
            <a:off x="838200" y="1690688"/>
            <a:ext cx="58865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b="1" dirty="0"/>
              <a:t>아나콘다 설치</a:t>
            </a:r>
            <a:endParaRPr lang="en-US" altLang="ko-KR" b="1" dirty="0"/>
          </a:p>
          <a:p>
            <a:r>
              <a:rPr lang="ko-KR" altLang="en-US" dirty="0"/>
              <a:t>이유 </a:t>
            </a:r>
            <a:r>
              <a:rPr lang="en-US" altLang="ko-KR" dirty="0"/>
              <a:t>: </a:t>
            </a:r>
            <a:r>
              <a:rPr lang="ko-KR" altLang="en-US" dirty="0"/>
              <a:t>여러가지 필요한 패키지들이 이미 설치 되어있음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90CEAA-811F-46FB-8A15-218873D4DA9B}"/>
              </a:ext>
            </a:extLst>
          </p:cNvPr>
          <p:cNvSpPr txBox="1"/>
          <p:nvPr/>
        </p:nvSpPr>
        <p:spPr>
          <a:xfrm>
            <a:off x="838200" y="2337019"/>
            <a:ext cx="11292322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2. </a:t>
            </a:r>
            <a:r>
              <a:rPr lang="ko-KR" altLang="en-US" b="1" dirty="0"/>
              <a:t>아나콘다 프롬프트를 실행해서 </a:t>
            </a:r>
            <a:r>
              <a:rPr lang="en-US" altLang="ko-KR" b="1" dirty="0" err="1"/>
              <a:t>conda</a:t>
            </a:r>
            <a:r>
              <a:rPr lang="en-US" altLang="ko-KR" b="1" dirty="0"/>
              <a:t> create --name </a:t>
            </a:r>
            <a:r>
              <a:rPr lang="en-US" altLang="ko-KR" b="1" dirty="0" err="1"/>
              <a:t>ComputerVision</a:t>
            </a:r>
            <a:r>
              <a:rPr lang="en-US" altLang="ko-KR" b="1" dirty="0"/>
              <a:t> python=3.7 </a:t>
            </a:r>
            <a:r>
              <a:rPr lang="ko-KR" altLang="en-US" b="1" dirty="0"/>
              <a:t>으로 가상환경</a:t>
            </a:r>
            <a:r>
              <a:rPr lang="ko-KR" altLang="en-US" dirty="0"/>
              <a:t> </a:t>
            </a:r>
            <a:r>
              <a:rPr lang="ko-KR" altLang="en-US" b="1" dirty="0"/>
              <a:t>생성</a:t>
            </a:r>
            <a:endParaRPr lang="en-US" altLang="ko-KR" b="1" dirty="0"/>
          </a:p>
          <a:p>
            <a:r>
              <a:rPr lang="ko-KR" altLang="en-US" b="1" dirty="0" err="1">
                <a:solidFill>
                  <a:srgbClr val="FF0000"/>
                </a:solidFill>
              </a:rPr>
              <a:t>오류시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아나콘다 업데이트 </a:t>
            </a:r>
            <a:r>
              <a:rPr lang="en-US" altLang="ko-KR" dirty="0"/>
              <a:t>(</a:t>
            </a:r>
            <a:r>
              <a:rPr lang="en-US" altLang="ko-KR" dirty="0" err="1"/>
              <a:t>conda</a:t>
            </a:r>
            <a:r>
              <a:rPr lang="en-US" altLang="ko-KR" dirty="0"/>
              <a:t> </a:t>
            </a:r>
            <a:r>
              <a:rPr lang="en-US" altLang="ko-KR" dirty="0" err="1"/>
              <a:t>updata</a:t>
            </a:r>
            <a:r>
              <a:rPr lang="en-US" altLang="ko-KR" dirty="0"/>
              <a:t> </a:t>
            </a:r>
            <a:r>
              <a:rPr lang="en-US" altLang="ko-KR" dirty="0" err="1"/>
              <a:t>conda</a:t>
            </a:r>
            <a:r>
              <a:rPr lang="en-US" altLang="ko-KR" dirty="0"/>
              <a:t>) , </a:t>
            </a:r>
            <a:r>
              <a:rPr lang="ko-KR" altLang="en-US" b="1" dirty="0"/>
              <a:t>관리자 권한으로 아나콘다 프롬프트를 실행</a:t>
            </a:r>
            <a:endParaRPr lang="en-US" altLang="ko-KR" b="1" dirty="0"/>
          </a:p>
          <a:p>
            <a:endParaRPr lang="en-US" altLang="ko-KR" dirty="0"/>
          </a:p>
          <a:p>
            <a:r>
              <a:rPr lang="ko-KR" altLang="en-US" dirty="0" err="1"/>
              <a:t>가상환경이란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다양한 패키지를 설치하는데 여러 환경이 다를 수 있음 </a:t>
            </a:r>
            <a:r>
              <a:rPr lang="en-US" altLang="ko-KR" dirty="0"/>
              <a:t>(</a:t>
            </a:r>
            <a:r>
              <a:rPr lang="en-US" altLang="ko-KR" dirty="0" err="1"/>
              <a:t>Keras</a:t>
            </a:r>
            <a:r>
              <a:rPr lang="en-US" altLang="ko-KR" dirty="0"/>
              <a:t> </a:t>
            </a:r>
            <a:r>
              <a:rPr lang="ko-KR" altLang="en-US" dirty="0"/>
              <a:t>환경</a:t>
            </a:r>
            <a:r>
              <a:rPr lang="en-US" altLang="ko-KR" dirty="0"/>
              <a:t>, </a:t>
            </a:r>
            <a:r>
              <a:rPr lang="en-US" altLang="ko-KR" dirty="0" err="1"/>
              <a:t>Tenserflow</a:t>
            </a:r>
            <a:r>
              <a:rPr lang="en-US" altLang="ko-KR" dirty="0"/>
              <a:t> </a:t>
            </a:r>
            <a:r>
              <a:rPr lang="ko-KR" altLang="en-US" dirty="0"/>
              <a:t>환경</a:t>
            </a:r>
            <a:r>
              <a:rPr lang="en-US" altLang="ko-KR" dirty="0"/>
              <a:t>, </a:t>
            </a:r>
            <a:r>
              <a:rPr lang="en-US" altLang="ko-KR" dirty="0" err="1"/>
              <a:t>Opencv</a:t>
            </a:r>
            <a:r>
              <a:rPr lang="en-US" altLang="ko-KR" dirty="0"/>
              <a:t> </a:t>
            </a:r>
            <a:r>
              <a:rPr lang="ko-KR" altLang="en-US" dirty="0"/>
              <a:t>환경</a:t>
            </a:r>
            <a:r>
              <a:rPr lang="en-US" altLang="ko-KR" dirty="0"/>
              <a:t>.. </a:t>
            </a:r>
            <a:r>
              <a:rPr lang="ko-KR" altLang="en-US" dirty="0"/>
              <a:t>등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버전에 따른 충돌 같은 경우를 대비해서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1B42091-C286-442B-98DC-45DF2AC4A3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0384" y="0"/>
            <a:ext cx="3443312" cy="2119720"/>
          </a:xfrm>
          <a:prstGeom prst="rect">
            <a:avLst/>
          </a:prstGeom>
        </p:spPr>
      </p:pic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1DEB437D-23B0-47C5-9337-65868D5B7F44}"/>
              </a:ext>
            </a:extLst>
          </p:cNvPr>
          <p:cNvCxnSpPr>
            <a:cxnSpLocks/>
          </p:cNvCxnSpPr>
          <p:nvPr/>
        </p:nvCxnSpPr>
        <p:spPr>
          <a:xfrm flipV="1">
            <a:off x="6269334" y="1599303"/>
            <a:ext cx="2459153" cy="118990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9F7F109-12F3-4A82-B4E8-ED24F0AECBAD}"/>
              </a:ext>
            </a:extLst>
          </p:cNvPr>
          <p:cNvSpPr txBox="1"/>
          <p:nvPr/>
        </p:nvSpPr>
        <p:spPr>
          <a:xfrm>
            <a:off x="838200" y="4155336"/>
            <a:ext cx="646722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3. </a:t>
            </a:r>
            <a:r>
              <a:rPr lang="ko-KR" altLang="en-US" b="1" dirty="0"/>
              <a:t>가상환경 실행</a:t>
            </a:r>
            <a:endParaRPr lang="en-US" altLang="ko-KR" b="1" dirty="0"/>
          </a:p>
          <a:p>
            <a:r>
              <a:rPr lang="ko-KR" altLang="en-US" dirty="0" err="1"/>
              <a:t>conda</a:t>
            </a:r>
            <a:r>
              <a:rPr lang="ko-KR" altLang="en-US" dirty="0"/>
              <a:t> </a:t>
            </a:r>
            <a:r>
              <a:rPr lang="ko-KR" altLang="en-US" dirty="0" err="1"/>
              <a:t>activate</a:t>
            </a:r>
            <a:r>
              <a:rPr lang="ko-KR" altLang="en-US" dirty="0"/>
              <a:t> </a:t>
            </a:r>
            <a:r>
              <a:rPr lang="ko-KR" altLang="en-US" dirty="0" err="1"/>
              <a:t>ComputerVision로</a:t>
            </a:r>
            <a:r>
              <a:rPr lang="ko-KR" altLang="en-US" dirty="0"/>
              <a:t> 실행</a:t>
            </a:r>
            <a:endParaRPr lang="en-US" altLang="ko-KR" dirty="0"/>
          </a:p>
          <a:p>
            <a:r>
              <a:rPr lang="ko-KR" altLang="en-US" b="1" dirty="0" err="1">
                <a:solidFill>
                  <a:srgbClr val="FF0000"/>
                </a:solidFill>
              </a:rPr>
              <a:t>오류시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셸을 고르라고 함</a:t>
            </a:r>
            <a:r>
              <a:rPr lang="en-US" altLang="ko-KR" dirty="0"/>
              <a:t>! </a:t>
            </a:r>
          </a:p>
          <a:p>
            <a:r>
              <a:rPr lang="en-US" altLang="ko-KR" dirty="0"/>
              <a:t>Mac </a:t>
            </a:r>
            <a:r>
              <a:rPr lang="ko-KR" altLang="en-US" dirty="0"/>
              <a:t>일 경우 </a:t>
            </a:r>
            <a:r>
              <a:rPr lang="en-US" altLang="ko-KR" dirty="0" err="1"/>
              <a:t>conda</a:t>
            </a:r>
            <a:r>
              <a:rPr lang="en-US" altLang="ko-KR" dirty="0"/>
              <a:t> </a:t>
            </a:r>
            <a:r>
              <a:rPr lang="en-US" altLang="ko-KR" dirty="0" err="1"/>
              <a:t>init</a:t>
            </a:r>
            <a:r>
              <a:rPr lang="en-US" altLang="ko-KR" dirty="0"/>
              <a:t> </a:t>
            </a:r>
            <a:r>
              <a:rPr lang="en-US" altLang="ko-KR" dirty="0" err="1"/>
              <a:t>zsh</a:t>
            </a:r>
            <a:endParaRPr lang="en-US" altLang="ko-KR" dirty="0"/>
          </a:p>
          <a:p>
            <a:r>
              <a:rPr lang="en-US" altLang="ko-KR" dirty="0"/>
              <a:t>Window </a:t>
            </a:r>
            <a:r>
              <a:rPr lang="ko-KR" altLang="en-US" dirty="0"/>
              <a:t>일 경우 </a:t>
            </a:r>
            <a:r>
              <a:rPr lang="en-US" altLang="ko-KR" dirty="0" err="1"/>
              <a:t>conda</a:t>
            </a:r>
            <a:r>
              <a:rPr lang="en-US" altLang="ko-KR" dirty="0"/>
              <a:t> </a:t>
            </a:r>
            <a:r>
              <a:rPr lang="en-US" altLang="ko-KR" dirty="0" err="1"/>
              <a:t>init</a:t>
            </a:r>
            <a:r>
              <a:rPr lang="en-US" altLang="ko-KR" dirty="0"/>
              <a:t> bash </a:t>
            </a:r>
            <a:r>
              <a:rPr lang="ko-KR" altLang="en-US" dirty="0"/>
              <a:t>혹은 </a:t>
            </a:r>
            <a:r>
              <a:rPr lang="en-US" altLang="ko-KR" dirty="0" err="1"/>
              <a:t>conda</a:t>
            </a:r>
            <a:r>
              <a:rPr lang="en-US" altLang="ko-KR" dirty="0"/>
              <a:t> </a:t>
            </a:r>
            <a:r>
              <a:rPr lang="en-US" altLang="ko-KR" dirty="0" err="1"/>
              <a:t>init</a:t>
            </a:r>
            <a:r>
              <a:rPr lang="en-US" altLang="ko-KR" dirty="0"/>
              <a:t> </a:t>
            </a:r>
            <a:r>
              <a:rPr lang="en-US" altLang="ko-KR" dirty="0" err="1"/>
              <a:t>powershell</a:t>
            </a:r>
            <a:endParaRPr lang="en-US" altLang="ko-KR" dirty="0"/>
          </a:p>
          <a:p>
            <a:r>
              <a:rPr lang="ko-KR" altLang="en-US" dirty="0"/>
              <a:t>설정 후</a:t>
            </a:r>
            <a:r>
              <a:rPr lang="en-US" altLang="ko-KR" dirty="0"/>
              <a:t>, </a:t>
            </a:r>
            <a:r>
              <a:rPr lang="ko-KR" altLang="en-US" dirty="0"/>
              <a:t>다시 아나콘다 프롬프트를 다시 </a:t>
            </a:r>
            <a:r>
              <a:rPr lang="ko-KR" altLang="en-US" dirty="0" err="1"/>
              <a:t>껏다킴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9CA5D96-FFD1-4EFE-9344-05B5A2976429}"/>
              </a:ext>
            </a:extLst>
          </p:cNvPr>
          <p:cNvSpPr txBox="1"/>
          <p:nvPr/>
        </p:nvSpPr>
        <p:spPr>
          <a:xfrm>
            <a:off x="838200" y="5935856"/>
            <a:ext cx="30208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4. </a:t>
            </a:r>
            <a:r>
              <a:rPr lang="en-US" altLang="ko-KR" b="1" dirty="0" err="1"/>
              <a:t>Opencv</a:t>
            </a:r>
            <a:r>
              <a:rPr lang="en-US" altLang="ko-KR" b="1" dirty="0"/>
              <a:t> </a:t>
            </a:r>
            <a:r>
              <a:rPr lang="ko-KR" altLang="en-US" b="1" dirty="0"/>
              <a:t>설치</a:t>
            </a:r>
            <a:endParaRPr lang="en-US" altLang="ko-KR" b="1" dirty="0"/>
          </a:p>
          <a:p>
            <a:r>
              <a:rPr lang="en-US" altLang="ko-KR" b="1" dirty="0"/>
              <a:t>pip install </a:t>
            </a:r>
            <a:r>
              <a:rPr lang="en-US" altLang="ko-KR" b="1" dirty="0" err="1"/>
              <a:t>opencv</a:t>
            </a:r>
            <a:r>
              <a:rPr lang="en-US" altLang="ko-KR" b="1" dirty="0"/>
              <a:t>-python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6F7C831-4190-4966-A132-F64F1435E08E}"/>
              </a:ext>
            </a:extLst>
          </p:cNvPr>
          <p:cNvSpPr txBox="1"/>
          <p:nvPr/>
        </p:nvSpPr>
        <p:spPr>
          <a:xfrm>
            <a:off x="4585586" y="5935856"/>
            <a:ext cx="34612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5. </a:t>
            </a:r>
            <a:r>
              <a:rPr lang="en-US" altLang="ko-KR" b="1" dirty="0" err="1"/>
              <a:t>Jupyter</a:t>
            </a:r>
            <a:r>
              <a:rPr lang="en-US" altLang="ko-KR" b="1" dirty="0"/>
              <a:t> notebook </a:t>
            </a:r>
            <a:r>
              <a:rPr lang="ko-KR" altLang="en-US" b="1" dirty="0"/>
              <a:t>실행</a:t>
            </a:r>
            <a:endParaRPr lang="en-US" altLang="ko-KR" b="1" dirty="0"/>
          </a:p>
          <a:p>
            <a:r>
              <a:rPr lang="en-US" altLang="ko-KR" dirty="0" err="1"/>
              <a:t>jupyter</a:t>
            </a:r>
            <a:r>
              <a:rPr lang="en-US" altLang="ko-KR" dirty="0"/>
              <a:t> notebook</a:t>
            </a:r>
            <a:r>
              <a:rPr lang="ko-KR" altLang="en-US" dirty="0"/>
              <a:t>으로 실행한다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61C9D58-1FDA-48E4-ADE4-D28FA0388007}"/>
              </a:ext>
            </a:extLst>
          </p:cNvPr>
          <p:cNvSpPr txBox="1"/>
          <p:nvPr/>
        </p:nvSpPr>
        <p:spPr>
          <a:xfrm>
            <a:off x="8336055" y="5935856"/>
            <a:ext cx="1540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6. </a:t>
            </a:r>
            <a:r>
              <a:rPr lang="ko-KR" altLang="en-US" b="1" dirty="0"/>
              <a:t>설정 완료</a:t>
            </a:r>
            <a:r>
              <a:rPr lang="en-US" altLang="ko-KR" b="1" dirty="0"/>
              <a:t>!</a:t>
            </a: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F7982C6C-4857-41A2-B86A-57B1F5C310F1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3373332" y="1193238"/>
            <a:ext cx="3664270" cy="1194625"/>
          </a:xfrm>
          <a:prstGeom prst="straightConnector1">
            <a:avLst/>
          </a:prstGeom>
          <a:ln w="28575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55536FA-CC33-4AF8-A5D8-FB88F0801FF7}"/>
              </a:ext>
            </a:extLst>
          </p:cNvPr>
          <p:cNvSpPr txBox="1"/>
          <p:nvPr/>
        </p:nvSpPr>
        <p:spPr>
          <a:xfrm>
            <a:off x="5248490" y="-7091"/>
            <a:ext cx="3578224" cy="12003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FF0000"/>
                </a:solidFill>
              </a:rPr>
              <a:t>실행이 </a:t>
            </a:r>
            <a:r>
              <a:rPr lang="ko-KR" altLang="en-US" b="1">
                <a:solidFill>
                  <a:srgbClr val="FF0000"/>
                </a:solidFill>
              </a:rPr>
              <a:t>안되는 오류</a:t>
            </a:r>
            <a:endParaRPr lang="en-US" altLang="ko-KR" b="1" dirty="0">
              <a:solidFill>
                <a:srgbClr val="FF0000"/>
              </a:solidFill>
            </a:endParaRPr>
          </a:p>
          <a:p>
            <a:pPr algn="ctr"/>
            <a:r>
              <a:rPr lang="ko-KR" altLang="en-US" b="1" dirty="0"/>
              <a:t>기본 설정 </a:t>
            </a:r>
            <a:r>
              <a:rPr lang="en-US" altLang="ko-KR" b="1" dirty="0"/>
              <a:t>Python bit</a:t>
            </a:r>
            <a:r>
              <a:rPr lang="ko-KR" altLang="en-US" b="1" dirty="0"/>
              <a:t>와</a:t>
            </a:r>
            <a:endParaRPr lang="en-US" altLang="ko-KR" b="1" dirty="0"/>
          </a:p>
          <a:p>
            <a:pPr algn="ctr"/>
            <a:r>
              <a:rPr lang="ko-KR" altLang="en-US" b="1" dirty="0"/>
              <a:t>아나콘다 설치한 </a:t>
            </a:r>
            <a:r>
              <a:rPr lang="en-US" altLang="ko-KR" b="1" dirty="0"/>
              <a:t>bit</a:t>
            </a:r>
            <a:r>
              <a:rPr lang="ko-KR" altLang="en-US" b="1" dirty="0"/>
              <a:t>랑 같아야 함</a:t>
            </a:r>
            <a:endParaRPr lang="en-US" altLang="ko-KR" b="1" dirty="0"/>
          </a:p>
          <a:p>
            <a:pPr algn="ctr"/>
            <a:r>
              <a:rPr lang="ko-KR" altLang="en-US" b="1" dirty="0"/>
              <a:t>환경변수 </a:t>
            </a:r>
            <a:r>
              <a:rPr lang="en-US" altLang="ko-KR" b="1" dirty="0"/>
              <a:t>python </a:t>
            </a:r>
            <a:r>
              <a:rPr lang="ko-KR" altLang="en-US" b="1" dirty="0" err="1"/>
              <a:t>바꿔줌</a:t>
            </a:r>
            <a:r>
              <a:rPr lang="en-US" altLang="ko-KR" b="1" dirty="0"/>
              <a:t>!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1979754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5EEC21-3CC0-4BA8-9469-25F2582E73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Jupyter</a:t>
            </a:r>
            <a:r>
              <a:rPr lang="en-US" altLang="ko-KR" dirty="0"/>
              <a:t> Notebook</a:t>
            </a:r>
            <a:r>
              <a:rPr lang="ko-KR" altLang="en-US" dirty="0"/>
              <a:t>으로 설정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545EB4C-20C2-495F-8F9D-A7AEC0B079DD}"/>
              </a:ext>
            </a:extLst>
          </p:cNvPr>
          <p:cNvSpPr txBox="1"/>
          <p:nvPr/>
        </p:nvSpPr>
        <p:spPr>
          <a:xfrm>
            <a:off x="838200" y="1926077"/>
            <a:ext cx="4099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 New</a:t>
            </a:r>
            <a:r>
              <a:rPr lang="ko-KR" altLang="en-US" dirty="0"/>
              <a:t>를 눌러서 </a:t>
            </a:r>
            <a:r>
              <a:rPr lang="en-US" altLang="ko-KR" dirty="0"/>
              <a:t>python3</a:t>
            </a:r>
            <a:r>
              <a:rPr lang="ko-KR" altLang="en-US" dirty="0"/>
              <a:t>를 생성한다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63293A4-2473-4E31-BA10-5DDFE2B70636}"/>
              </a:ext>
            </a:extLst>
          </p:cNvPr>
          <p:cNvSpPr txBox="1"/>
          <p:nvPr/>
        </p:nvSpPr>
        <p:spPr>
          <a:xfrm>
            <a:off x="838200" y="2321248"/>
            <a:ext cx="640822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2.</a:t>
            </a:r>
          </a:p>
          <a:p>
            <a:r>
              <a:rPr lang="en-US" altLang="ko-KR" dirty="0"/>
              <a:t>Import cv2</a:t>
            </a:r>
          </a:p>
          <a:p>
            <a:r>
              <a:rPr lang="en-US" altLang="ko-KR" dirty="0"/>
              <a:t>Import </a:t>
            </a:r>
            <a:r>
              <a:rPr lang="en-US" altLang="ko-KR" dirty="0" err="1"/>
              <a:t>numpy</a:t>
            </a:r>
            <a:r>
              <a:rPr lang="en-US" altLang="ko-KR" dirty="0"/>
              <a:t> as np</a:t>
            </a:r>
          </a:p>
          <a:p>
            <a:r>
              <a:rPr lang="ko-KR" altLang="en-US" dirty="0"/>
              <a:t>해서 있는지 확인</a:t>
            </a:r>
            <a:endParaRPr lang="en-US" altLang="ko-KR" dirty="0"/>
          </a:p>
          <a:p>
            <a:r>
              <a:rPr lang="ko-KR" altLang="en-US" b="1" dirty="0" err="1">
                <a:solidFill>
                  <a:srgbClr val="FF0000"/>
                </a:solidFill>
              </a:rPr>
              <a:t>오류시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가상환경을 종료 후 </a:t>
            </a:r>
            <a:r>
              <a:rPr lang="en-US" altLang="ko-KR" dirty="0"/>
              <a:t>pip install </a:t>
            </a:r>
            <a:r>
              <a:rPr lang="en-US" altLang="ko-KR" dirty="0" err="1"/>
              <a:t>opencv</a:t>
            </a:r>
            <a:r>
              <a:rPr lang="en-US" altLang="ko-KR" dirty="0"/>
              <a:t>-python </a:t>
            </a:r>
            <a:r>
              <a:rPr lang="ko-KR" altLang="en-US" dirty="0"/>
              <a:t>한다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938DD5-AF0A-4D4B-9A52-845DD7861D70}"/>
              </a:ext>
            </a:extLst>
          </p:cNvPr>
          <p:cNvSpPr txBox="1"/>
          <p:nvPr/>
        </p:nvSpPr>
        <p:spPr>
          <a:xfrm>
            <a:off x="838200" y="3824415"/>
            <a:ext cx="6479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3. print(cv2.__version__)</a:t>
            </a:r>
            <a:r>
              <a:rPr lang="ko-KR" altLang="en-US" dirty="0"/>
              <a:t>으로 버전을 확인해서 잘 되는지 본다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1869A3-F216-4755-82E4-6547DF077C3E}"/>
              </a:ext>
            </a:extLst>
          </p:cNvPr>
          <p:cNvSpPr txBox="1"/>
          <p:nvPr/>
        </p:nvSpPr>
        <p:spPr>
          <a:xfrm>
            <a:off x="838200" y="4193747"/>
            <a:ext cx="1218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4. </a:t>
            </a:r>
            <a:r>
              <a:rPr lang="ko-KR" altLang="en-US" dirty="0"/>
              <a:t>설정 끝</a:t>
            </a:r>
          </a:p>
        </p:txBody>
      </p:sp>
    </p:spTree>
    <p:extLst>
      <p:ext uri="{BB962C8B-B14F-4D97-AF65-F5344CB8AC3E}">
        <p14:creationId xmlns:p14="http://schemas.microsoft.com/office/powerpoint/2010/main" val="20828498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5EEC21-3CC0-4BA8-9469-25F2582E73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직접 </a:t>
            </a:r>
            <a:r>
              <a:rPr lang="en-US" altLang="ko-KR" dirty="0" err="1"/>
              <a:t>opencv</a:t>
            </a:r>
            <a:r>
              <a:rPr lang="ko-KR" altLang="en-US" dirty="0"/>
              <a:t>를 통해서 다뤄보자</a:t>
            </a:r>
            <a:r>
              <a:rPr lang="en-US" altLang="ko-KR" dirty="0"/>
              <a:t>!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A919429-29A2-4604-8010-E828A972AA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421596"/>
            <a:ext cx="9077391" cy="282894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276F06-5208-4DF8-AC88-93CD0D4CA026}"/>
              </a:ext>
            </a:extLst>
          </p:cNvPr>
          <p:cNvSpPr txBox="1"/>
          <p:nvPr/>
        </p:nvSpPr>
        <p:spPr>
          <a:xfrm>
            <a:off x="904924" y="4320019"/>
            <a:ext cx="8932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4</a:t>
            </a:r>
            <a:r>
              <a:rPr lang="ko-KR" altLang="en-US" dirty="0"/>
              <a:t>번째 </a:t>
            </a:r>
            <a:r>
              <a:rPr lang="en-US" altLang="ko-KR" dirty="0"/>
              <a:t>: </a:t>
            </a:r>
            <a:r>
              <a:rPr lang="en-US" altLang="ko-KR" dirty="0" err="1"/>
              <a:t>img</a:t>
            </a:r>
            <a:r>
              <a:rPr lang="ko-KR" altLang="en-US" dirty="0"/>
              <a:t>라는 변수에 </a:t>
            </a:r>
            <a:r>
              <a:rPr lang="en-US" altLang="ko-KR" dirty="0"/>
              <a:t>cv2.imread</a:t>
            </a:r>
            <a:r>
              <a:rPr lang="ko-KR" altLang="en-US" dirty="0"/>
              <a:t>라는 함수를 이용해 이미지를 읽어서 집어 넣는다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2BAA2A-AB62-4B87-AC3B-34DE2F2D6705}"/>
              </a:ext>
            </a:extLst>
          </p:cNvPr>
          <p:cNvSpPr txBox="1"/>
          <p:nvPr/>
        </p:nvSpPr>
        <p:spPr>
          <a:xfrm>
            <a:off x="904924" y="4689351"/>
            <a:ext cx="10649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5</a:t>
            </a:r>
            <a:r>
              <a:rPr lang="ko-KR" altLang="en-US" dirty="0"/>
              <a:t>번째 </a:t>
            </a:r>
            <a:r>
              <a:rPr lang="en-US" altLang="ko-KR" dirty="0"/>
              <a:t>: gray</a:t>
            </a:r>
            <a:r>
              <a:rPr lang="ko-KR" altLang="en-US" dirty="0"/>
              <a:t>라는 변수에 </a:t>
            </a:r>
            <a:r>
              <a:rPr lang="en-US" altLang="ko-KR" dirty="0"/>
              <a:t>cv2.cvtColor</a:t>
            </a:r>
            <a:r>
              <a:rPr lang="ko-KR" altLang="en-US" dirty="0"/>
              <a:t>라는 함수를 이용해서 </a:t>
            </a:r>
            <a:r>
              <a:rPr lang="en-US" altLang="ko-KR" dirty="0" err="1"/>
              <a:t>img</a:t>
            </a:r>
            <a:r>
              <a:rPr lang="ko-KR" altLang="en-US" dirty="0"/>
              <a:t>라는 사진을 </a:t>
            </a:r>
            <a:r>
              <a:rPr lang="en-US" altLang="ko-KR" dirty="0"/>
              <a:t>cv2</a:t>
            </a:r>
            <a:r>
              <a:rPr lang="ko-KR" altLang="en-US" dirty="0"/>
              <a:t>라는 색으로 변경한다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DF75717-CF5B-463A-BD05-B18C3DD8BB04}"/>
              </a:ext>
            </a:extLst>
          </p:cNvPr>
          <p:cNvSpPr txBox="1"/>
          <p:nvPr/>
        </p:nvSpPr>
        <p:spPr>
          <a:xfrm>
            <a:off x="904924" y="5050294"/>
            <a:ext cx="206498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err="1"/>
              <a:t>Cvt</a:t>
            </a:r>
            <a:r>
              <a:rPr lang="ko-KR" altLang="en-US" sz="1100" dirty="0"/>
              <a:t>는 </a:t>
            </a:r>
            <a:r>
              <a:rPr lang="en-US" altLang="ko-KR" sz="1100" dirty="0"/>
              <a:t>convert</a:t>
            </a:r>
            <a:r>
              <a:rPr lang="ko-KR" altLang="en-US" sz="1100" dirty="0"/>
              <a:t>라는 느낌</a:t>
            </a:r>
            <a:r>
              <a:rPr lang="en-US" altLang="ko-KR" sz="1100" dirty="0"/>
              <a:t>.. </a:t>
            </a:r>
            <a:r>
              <a:rPr lang="ko-KR" altLang="en-US" sz="1100" dirty="0" err="1"/>
              <a:t>인듯</a:t>
            </a:r>
            <a:endParaRPr lang="ko-KR" altLang="en-US" sz="11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E30F256-F258-4D51-BE2D-DCB159A424D1}"/>
              </a:ext>
            </a:extLst>
          </p:cNvPr>
          <p:cNvSpPr txBox="1"/>
          <p:nvPr/>
        </p:nvSpPr>
        <p:spPr>
          <a:xfrm>
            <a:off x="904924" y="5384879"/>
            <a:ext cx="9108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6</a:t>
            </a:r>
            <a:r>
              <a:rPr lang="ko-KR" altLang="en-US" dirty="0"/>
              <a:t>번째 </a:t>
            </a:r>
            <a:r>
              <a:rPr lang="en-US" altLang="ko-KR" dirty="0"/>
              <a:t>: cv2.imshow</a:t>
            </a:r>
            <a:r>
              <a:rPr lang="ko-KR" altLang="en-US" dirty="0"/>
              <a:t>함수를 이용해서 </a:t>
            </a:r>
            <a:r>
              <a:rPr lang="en-US" altLang="ko-KR" dirty="0"/>
              <a:t>“</a:t>
            </a:r>
            <a:r>
              <a:rPr lang="ko-KR" altLang="en-US" dirty="0" err="1"/>
              <a:t>이름＂과</a:t>
            </a:r>
            <a:r>
              <a:rPr lang="ko-KR" altLang="en-US" dirty="0"/>
              <a:t> 이미지 변수를 불러 이미지를 띄운다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07F0301-3340-4CED-A9E9-336000A68B51}"/>
              </a:ext>
            </a:extLst>
          </p:cNvPr>
          <p:cNvSpPr txBox="1"/>
          <p:nvPr/>
        </p:nvSpPr>
        <p:spPr>
          <a:xfrm>
            <a:off x="904924" y="5754211"/>
            <a:ext cx="69637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cv2.waitKey</a:t>
            </a:r>
            <a:r>
              <a:rPr lang="ko-KR" altLang="en-US" dirty="0"/>
              <a:t>를 이용해서 </a:t>
            </a:r>
            <a:r>
              <a:rPr lang="en-US" altLang="ko-KR" dirty="0"/>
              <a:t>0</a:t>
            </a:r>
            <a:r>
              <a:rPr lang="ko-KR" altLang="en-US" dirty="0"/>
              <a:t>이라는 키보드를 누를 때 까지 기다린다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90F2AAC-BA1A-4F0A-BF98-31E82A65D384}"/>
              </a:ext>
            </a:extLst>
          </p:cNvPr>
          <p:cNvSpPr txBox="1"/>
          <p:nvPr/>
        </p:nvSpPr>
        <p:spPr>
          <a:xfrm>
            <a:off x="904924" y="6123543"/>
            <a:ext cx="3408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</a:t>
            </a:r>
            <a:r>
              <a:rPr lang="ko-KR" altLang="en-US" dirty="0"/>
              <a:t>을 누르면 모든 창들을 나간다</a:t>
            </a:r>
          </a:p>
        </p:txBody>
      </p:sp>
    </p:spTree>
    <p:extLst>
      <p:ext uri="{BB962C8B-B14F-4D97-AF65-F5344CB8AC3E}">
        <p14:creationId xmlns:p14="http://schemas.microsoft.com/office/powerpoint/2010/main" val="2114328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5EEC21-3CC0-4BA8-9469-25F2582E73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idle</a:t>
            </a:r>
            <a:r>
              <a:rPr lang="ko-KR" altLang="en-US" dirty="0"/>
              <a:t> 실행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B8D088-E8DD-49C2-ADC1-B414D8B15A4C}"/>
              </a:ext>
            </a:extLst>
          </p:cNvPr>
          <p:cNvSpPr txBox="1"/>
          <p:nvPr/>
        </p:nvSpPr>
        <p:spPr>
          <a:xfrm>
            <a:off x="838200" y="1506022"/>
            <a:ext cx="7079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아나콘다 프롬프트 실행 후</a:t>
            </a:r>
            <a:r>
              <a:rPr lang="en-US" altLang="ko-KR" dirty="0"/>
              <a:t>, idle</a:t>
            </a:r>
            <a:r>
              <a:rPr lang="ko-KR" altLang="en-US" dirty="0"/>
              <a:t>를 눌러서 </a:t>
            </a:r>
            <a:r>
              <a:rPr lang="en-US" altLang="ko-KR" dirty="0"/>
              <a:t>Python shell</a:t>
            </a:r>
            <a:r>
              <a:rPr lang="ko-KR" altLang="en-US" dirty="0"/>
              <a:t>을 실행한다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0FB337F-1B7D-4129-9F6A-F5251FEEA6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3037" y="2512212"/>
            <a:ext cx="5538828" cy="18335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14362F6-0D4E-4365-92BE-48901B322763}"/>
              </a:ext>
            </a:extLst>
          </p:cNvPr>
          <p:cNvSpPr txBox="1"/>
          <p:nvPr/>
        </p:nvSpPr>
        <p:spPr>
          <a:xfrm>
            <a:off x="838200" y="1851390"/>
            <a:ext cx="3189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Python3</a:t>
            </a:r>
            <a:r>
              <a:rPr lang="ko-KR" altLang="en-US" dirty="0"/>
              <a:t> 버전 쓰기</a:t>
            </a:r>
            <a:r>
              <a:rPr lang="en-US" altLang="ko-KR" dirty="0"/>
              <a:t>! </a:t>
            </a:r>
            <a:r>
              <a:rPr lang="en-US" altLang="ko-KR" dirty="0">
                <a:sym typeface="Wingdings" panose="05000000000000000000" pitchFamily="2" charset="2"/>
              </a:rPr>
              <a:t> idle3</a:t>
            </a:r>
            <a:r>
              <a:rPr lang="ko-KR" altLang="en-US" dirty="0"/>
              <a:t> 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3DEE2F7-DC1B-49E2-9F5A-7D6A18743C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1159" y="3575317"/>
            <a:ext cx="5562641" cy="281465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CDD0B47-8D78-4FE2-9ADB-E0CE4CB01EFA}"/>
              </a:ext>
            </a:extLst>
          </p:cNvPr>
          <p:cNvSpPr txBox="1"/>
          <p:nvPr/>
        </p:nvSpPr>
        <p:spPr>
          <a:xfrm>
            <a:off x="5472186" y="6389975"/>
            <a:ext cx="3288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File</a:t>
            </a:r>
            <a:r>
              <a:rPr lang="ko-KR" altLang="en-US" dirty="0"/>
              <a:t>에서 </a:t>
            </a:r>
            <a:r>
              <a:rPr lang="en-US" altLang="ko-KR" dirty="0"/>
              <a:t>Open</a:t>
            </a:r>
            <a:r>
              <a:rPr lang="ko-KR" altLang="en-US" dirty="0"/>
              <a:t>해서 </a:t>
            </a:r>
            <a:r>
              <a:rPr lang="en-US" altLang="ko-KR" dirty="0" err="1"/>
              <a:t>py</a:t>
            </a:r>
            <a:r>
              <a:rPr lang="en-US" altLang="ko-KR" dirty="0"/>
              <a:t> </a:t>
            </a:r>
            <a:r>
              <a:rPr lang="ko-KR" altLang="en-US" dirty="0"/>
              <a:t>고른다</a:t>
            </a:r>
            <a:r>
              <a:rPr lang="en-US" altLang="ko-KR" dirty="0"/>
              <a:t>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04514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70BF6FA-32E1-417F-BBC4-DB65F76917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699" y="485659"/>
            <a:ext cx="5553116" cy="135732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3169F55-6A49-459C-BD77-9DBE97E12942}"/>
              </a:ext>
            </a:extLst>
          </p:cNvPr>
          <p:cNvSpPr txBox="1"/>
          <p:nvPr/>
        </p:nvSpPr>
        <p:spPr>
          <a:xfrm>
            <a:off x="495699" y="1983270"/>
            <a:ext cx="2343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고르면 이런 창이 뜸</a:t>
            </a:r>
            <a:r>
              <a:rPr lang="en-US" altLang="ko-KR" b="1" dirty="0"/>
              <a:t>!</a:t>
            </a:r>
            <a:endParaRPr lang="ko-KR" altLang="en-US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AB77642-2109-4549-BB02-F256BEE3A6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6209" y="1842981"/>
            <a:ext cx="7510517" cy="271464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9159A04-0C27-46F1-8A36-DDF6BCF0E718}"/>
              </a:ext>
            </a:extLst>
          </p:cNvPr>
          <p:cNvSpPr txBox="1"/>
          <p:nvPr/>
        </p:nvSpPr>
        <p:spPr>
          <a:xfrm>
            <a:off x="3451684" y="4641875"/>
            <a:ext cx="61077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Run</a:t>
            </a:r>
            <a:r>
              <a:rPr lang="ko-KR" altLang="en-US" b="1" dirty="0"/>
              <a:t>에 </a:t>
            </a:r>
            <a:r>
              <a:rPr lang="en-US" altLang="ko-KR" b="1" dirty="0"/>
              <a:t>Run Module</a:t>
            </a:r>
            <a:r>
              <a:rPr lang="ko-KR" altLang="en-US" b="1" dirty="0"/>
              <a:t>하면 </a:t>
            </a:r>
            <a:r>
              <a:rPr lang="en-US" altLang="ko-KR" b="1" dirty="0"/>
              <a:t>Shell</a:t>
            </a:r>
            <a:r>
              <a:rPr lang="ko-KR" altLang="en-US" b="1" dirty="0"/>
              <a:t>에 </a:t>
            </a:r>
            <a:r>
              <a:rPr lang="en-US" altLang="ko-KR" b="1" dirty="0" err="1"/>
              <a:t>py</a:t>
            </a:r>
            <a:r>
              <a:rPr lang="en-US" altLang="ko-KR" b="1" dirty="0"/>
              <a:t> </a:t>
            </a:r>
            <a:r>
              <a:rPr lang="ko-KR" altLang="en-US" b="1" dirty="0"/>
              <a:t>파일 내용이 실행 됨</a:t>
            </a:r>
          </a:p>
        </p:txBody>
      </p:sp>
    </p:spTree>
    <p:extLst>
      <p:ext uri="{BB962C8B-B14F-4D97-AF65-F5344CB8AC3E}">
        <p14:creationId xmlns:p14="http://schemas.microsoft.com/office/powerpoint/2010/main" val="1673631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A5032F-EB72-40F5-91FE-5F497CAEBC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소스코드 작성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1D2A76B-19AF-4724-8F43-84918FDA17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142" y="1643554"/>
            <a:ext cx="6011499" cy="14964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A5D7569-FA96-43A7-8ED3-F0E1DAD3D17A}"/>
              </a:ext>
            </a:extLst>
          </p:cNvPr>
          <p:cNvSpPr txBox="1"/>
          <p:nvPr/>
        </p:nvSpPr>
        <p:spPr>
          <a:xfrm>
            <a:off x="838200" y="3717985"/>
            <a:ext cx="4885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 cv2</a:t>
            </a:r>
            <a:r>
              <a:rPr lang="ko-KR" altLang="en-US" dirty="0"/>
              <a:t>라는 </a:t>
            </a:r>
            <a:r>
              <a:rPr lang="en-US" altLang="ko-KR" dirty="0" err="1"/>
              <a:t>opencv</a:t>
            </a:r>
            <a:r>
              <a:rPr lang="en-US" altLang="ko-KR" dirty="0"/>
              <a:t> </a:t>
            </a:r>
            <a:r>
              <a:rPr lang="ko-KR" altLang="en-US" dirty="0"/>
              <a:t>라이브러리를 </a:t>
            </a:r>
            <a:r>
              <a:rPr lang="en-US" altLang="ko-KR" dirty="0"/>
              <a:t>import </a:t>
            </a:r>
            <a:r>
              <a:rPr lang="ko-KR" altLang="en-US" dirty="0"/>
              <a:t>한다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B94AC4-1A6F-440D-8214-ED9FBEFCC98B}"/>
              </a:ext>
            </a:extLst>
          </p:cNvPr>
          <p:cNvSpPr txBox="1"/>
          <p:nvPr/>
        </p:nvSpPr>
        <p:spPr>
          <a:xfrm>
            <a:off x="838200" y="4115028"/>
            <a:ext cx="4892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2. cv2.imread</a:t>
            </a:r>
            <a:r>
              <a:rPr lang="ko-KR" altLang="en-US" dirty="0"/>
              <a:t>를 통해 이미지를 변수로 만든다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F76134-A01C-4DA1-9CCB-83A66F33E310}"/>
              </a:ext>
            </a:extLst>
          </p:cNvPr>
          <p:cNvSpPr txBox="1"/>
          <p:nvPr/>
        </p:nvSpPr>
        <p:spPr>
          <a:xfrm>
            <a:off x="838200" y="4512071"/>
            <a:ext cx="9922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만든 이미지 변수 즉 객체에 </a:t>
            </a:r>
            <a:r>
              <a:rPr lang="en-US" altLang="ko-KR" dirty="0"/>
              <a:t>shape[1] </a:t>
            </a:r>
            <a:r>
              <a:rPr lang="ko-KR" altLang="en-US" dirty="0"/>
              <a:t>과 </a:t>
            </a:r>
            <a:r>
              <a:rPr lang="en-US" altLang="ko-KR" dirty="0"/>
              <a:t>shape[0] </a:t>
            </a:r>
            <a:r>
              <a:rPr lang="ko-KR" altLang="en-US" dirty="0"/>
              <a:t>그리고 </a:t>
            </a:r>
            <a:r>
              <a:rPr lang="en-US" altLang="ko-KR" dirty="0"/>
              <a:t>shape[2]</a:t>
            </a:r>
            <a:r>
              <a:rPr lang="ko-KR" altLang="en-US" dirty="0"/>
              <a:t>를 하여 안의 내용을 출력</a:t>
            </a: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A2933A3D-2713-47DD-B4B8-3627E7FD8A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099283"/>
              </p:ext>
            </p:extLst>
          </p:nvPr>
        </p:nvGraphicFramePr>
        <p:xfrm>
          <a:off x="7262557" y="4909114"/>
          <a:ext cx="3293314" cy="175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6657">
                  <a:extLst>
                    <a:ext uri="{9D8B030D-6E8A-4147-A177-3AD203B41FA5}">
                      <a16:colId xmlns:a16="http://schemas.microsoft.com/office/drawing/2014/main" val="2827435506"/>
                    </a:ext>
                  </a:extLst>
                </a:gridCol>
                <a:gridCol w="1646657">
                  <a:extLst>
                    <a:ext uri="{9D8B030D-6E8A-4147-A177-3AD203B41FA5}">
                      <a16:colId xmlns:a16="http://schemas.microsoft.com/office/drawing/2014/main" val="7245222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결과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54608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shape[0]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높이</a:t>
                      </a:r>
                      <a:r>
                        <a:rPr lang="en-US" altLang="ko-KR" dirty="0"/>
                        <a:t>(pixels)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908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shape[1]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너비</a:t>
                      </a:r>
                      <a:r>
                        <a:rPr lang="en-US" altLang="ko-KR" dirty="0"/>
                        <a:t>(pixels)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93848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shape[2]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채널</a:t>
                      </a:r>
                      <a:r>
                        <a:rPr lang="en-US" altLang="ko-KR" dirty="0"/>
                        <a:t>[</a:t>
                      </a:r>
                      <a:r>
                        <a:rPr lang="ko-KR" altLang="en-US" dirty="0"/>
                        <a:t>색깔</a:t>
                      </a:r>
                      <a:r>
                        <a:rPr lang="en-US" altLang="ko-KR" dirty="0"/>
                        <a:t>]</a:t>
                      </a:r>
                    </a:p>
                    <a:p>
                      <a:pPr latinLnBrk="1"/>
                      <a:r>
                        <a:rPr lang="en-US" altLang="ko-KR" dirty="0"/>
                        <a:t>3 </a:t>
                      </a:r>
                      <a:r>
                        <a:rPr lang="en-US" altLang="ko-KR" dirty="0"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en-US" altLang="ko-KR" dirty="0"/>
                        <a:t>RGB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892987"/>
                  </a:ext>
                </a:extLst>
              </a:tr>
            </a:tbl>
          </a:graphicData>
        </a:graphic>
      </p:graphicFrame>
      <p:pic>
        <p:nvPicPr>
          <p:cNvPr id="13" name="그림 12">
            <a:extLst>
              <a:ext uri="{FF2B5EF4-FFF2-40B4-BE49-F238E27FC236}">
                <a16:creationId xmlns:a16="http://schemas.microsoft.com/office/drawing/2014/main" id="{C60EF355-39FB-4607-8CF7-0A065914D8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142" y="5278446"/>
            <a:ext cx="2235121" cy="132652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4D12A85-8645-4D19-AC62-7AF627805EDE}"/>
              </a:ext>
            </a:extLst>
          </p:cNvPr>
          <p:cNvSpPr txBox="1"/>
          <p:nvPr/>
        </p:nvSpPr>
        <p:spPr>
          <a:xfrm>
            <a:off x="838200" y="4909114"/>
            <a:ext cx="39597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4. cv2.imshow(“</a:t>
            </a:r>
            <a:r>
              <a:rPr lang="ko-KR" altLang="en-US" dirty="0" err="1"/>
              <a:t>보여질창</a:t>
            </a:r>
            <a:r>
              <a:rPr lang="ko-KR" altLang="en-US" dirty="0"/>
              <a:t> 이름“</a:t>
            </a:r>
            <a:r>
              <a:rPr lang="en-US" altLang="ko-KR" dirty="0"/>
              <a:t>, </a:t>
            </a:r>
            <a:r>
              <a:rPr lang="en-US" altLang="ko-KR" dirty="0" err="1"/>
              <a:t>img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0331F58B-16C2-4067-91C0-E1E3104B2B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8142" y="3198874"/>
            <a:ext cx="2887858" cy="35652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5EE46C7-1B3E-4051-A789-8EBC26DC75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66764" y="5809630"/>
            <a:ext cx="3752877" cy="795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0556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216</TotalTime>
  <Words>838</Words>
  <Application>Microsoft Office PowerPoint</Application>
  <PresentationFormat>와이드스크린</PresentationFormat>
  <Paragraphs>118</Paragraphs>
  <Slides>17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1" baseType="lpstr">
      <vt:lpstr>맑은 고딕</vt:lpstr>
      <vt:lpstr>Arial</vt:lpstr>
      <vt:lpstr>Wingdings</vt:lpstr>
      <vt:lpstr>Office 테마</vt:lpstr>
      <vt:lpstr>PowerPoint 프레젠테이션</vt:lpstr>
      <vt:lpstr>레스터(비트맵) 이미지란?</vt:lpstr>
      <vt:lpstr>벡터 이미지란?</vt:lpstr>
      <vt:lpstr>Opencv 설치하기</vt:lpstr>
      <vt:lpstr>Jupyter Notebook으로 설정</vt:lpstr>
      <vt:lpstr>직접 opencv를 통해서 다뤄보자!</vt:lpstr>
      <vt:lpstr>idle 실행</vt:lpstr>
      <vt:lpstr>PowerPoint 프레젠테이션</vt:lpstr>
      <vt:lpstr>소스코드 작성</vt:lpstr>
      <vt:lpstr>PowerPoint 프레젠테이션</vt:lpstr>
      <vt:lpstr>이미지 위에 그림 그리기!</vt:lpstr>
      <vt:lpstr>이미지 위에 그림 그리기!</vt:lpstr>
      <vt:lpstr>이미지 위에 그림 그리기(사각형)</vt:lpstr>
      <vt:lpstr>이미지 위에 그림 그리기(원)</vt:lpstr>
      <vt:lpstr>이미지 위에 그림 그리기(선)</vt:lpstr>
      <vt:lpstr>이미지 위에 그림 그리기(텍스트 넣기)</vt:lpstr>
      <vt:lpstr>정리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 창우</dc:creator>
  <cp:lastModifiedBy>이 창우</cp:lastModifiedBy>
  <cp:revision>198</cp:revision>
  <dcterms:created xsi:type="dcterms:W3CDTF">2020-01-11T09:27:08Z</dcterms:created>
  <dcterms:modified xsi:type="dcterms:W3CDTF">2020-01-26T08:55:59Z</dcterms:modified>
</cp:coreProperties>
</file>